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0" r:id="rId5"/>
    <p:sldId id="258" r:id="rId6"/>
    <p:sldId id="265" r:id="rId7"/>
    <p:sldId id="269" r:id="rId8"/>
    <p:sldId id="270" r:id="rId9"/>
    <p:sldId id="259" r:id="rId10"/>
    <p:sldId id="264" r:id="rId11"/>
    <p:sldId id="263" r:id="rId12"/>
    <p:sldId id="262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C1DE-11BD-4584-AADA-9268128CB223}" type="datetimeFigureOut">
              <a:rPr lang="sk-SK" smtClean="0"/>
              <a:pPr/>
              <a:t>22. 5. 2015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3C042-96C6-45ED-BE8C-0EC458F351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3C042-96C6-45ED-BE8C-0EC458F35161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703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103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706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04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235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935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974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584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001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220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184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87A2-2D91-4F0C-9E0C-1E96E49A2514}" type="datetimeFigureOut">
              <a:rPr lang="cs-CZ" smtClean="0"/>
              <a:pPr/>
              <a:t>22.5.2015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17D6A-9418-499B-9FDC-77A82F0AB65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87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Použitie</a:t>
            </a:r>
            <a:r>
              <a:rPr lang="cs-CZ" dirty="0" smtClean="0"/>
              <a:t> kyseliny </a:t>
            </a:r>
            <a:r>
              <a:rPr lang="cs-CZ" dirty="0" err="1" smtClean="0"/>
              <a:t>chlórnej</a:t>
            </a:r>
            <a:r>
              <a:rPr lang="cs-CZ" dirty="0" smtClean="0"/>
              <a:t>              v </a:t>
            </a:r>
            <a:r>
              <a:rPr lang="cs-CZ" dirty="0" err="1" smtClean="0"/>
              <a:t>každodennej</a:t>
            </a:r>
            <a:r>
              <a:rPr lang="cs-CZ" dirty="0" smtClean="0"/>
              <a:t>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MVDr. Zuzana </a:t>
            </a:r>
            <a:r>
              <a:rPr lang="cs-CZ" dirty="0" err="1" smtClean="0"/>
              <a:t>Boldižárová</a:t>
            </a:r>
            <a:endParaRPr lang="cs-CZ" dirty="0" smtClean="0"/>
          </a:p>
          <a:p>
            <a:r>
              <a:rPr lang="cs-CZ" dirty="0" smtClean="0"/>
              <a:t>Klinika Koní UVLF v </a:t>
            </a:r>
            <a:r>
              <a:rPr lang="cs-CZ" dirty="0" err="1" smtClean="0"/>
              <a:t>Košiciach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1021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Martin Boldizar\Desktop\fotokongres\prípady vetericyn\Vetericin\DedoOko\20130224_121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546763" cy="2133600"/>
          </a:xfrm>
          <a:prstGeom prst="rect">
            <a:avLst/>
          </a:prstGeom>
          <a:noFill/>
        </p:spPr>
      </p:pic>
      <p:pic>
        <p:nvPicPr>
          <p:cNvPr id="6" name="Picture 3" descr="C:\Users\Martin Boldizar\Desktop\fotokongres\prípady vetericyn\Vetericin\DedoOko\20130226_172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471346" cy="2088232"/>
          </a:xfrm>
          <a:prstGeom prst="rect">
            <a:avLst/>
          </a:prstGeom>
          <a:noFill/>
        </p:spPr>
      </p:pic>
      <p:pic>
        <p:nvPicPr>
          <p:cNvPr id="7" name="Picture 4" descr="C:\Users\Martin Boldizar\Desktop\fotokongres\prípady vetericyn\Vetericin\DedoOko\20130302_164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3546764" cy="2133600"/>
          </a:xfrm>
          <a:prstGeom prst="rect">
            <a:avLst/>
          </a:prstGeom>
          <a:noFill/>
        </p:spPr>
      </p:pic>
      <p:pic>
        <p:nvPicPr>
          <p:cNvPr id="8" name="Picture 5" descr="C:\Users\Martin Boldizar\Desktop\fotokongres\prípady vetericyn\Vetericin\DedoOko\20130308_165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573016"/>
            <a:ext cx="3546764" cy="213360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467544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24.2.2013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004048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26.2.2013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95536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02.3.2013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00404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8.3.2013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31330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C:\Users\Martin Boldizar\Desktop\fotokongres\prípady vetericyn\Vetericin\DedoOko\20130314_16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180114" cy="2514600"/>
          </a:xfrm>
          <a:prstGeom prst="rect">
            <a:avLst/>
          </a:prstGeom>
          <a:noFill/>
        </p:spPr>
      </p:pic>
      <p:pic>
        <p:nvPicPr>
          <p:cNvPr id="6" name="Picture 3" descr="C:\Users\Martin Boldizar\Desktop\fotokongres\prípady vetericyn\Vetericin\DedoOko\20130404_185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4053444" cy="24384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7170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14.3.2013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716016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4.4.2013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52212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sk-SK" sz="2200" dirty="0" smtClean="0"/>
              <a:t>-</a:t>
            </a:r>
            <a:r>
              <a:rPr lang="sk-SK" sz="2200" dirty="0" err="1" smtClean="0"/>
              <a:t>Eq</a:t>
            </a:r>
            <a:r>
              <a:rPr lang="sk-SK" sz="2200" dirty="0" smtClean="0"/>
              <a:t>, Pacient č.4, 5r., valach, ST</a:t>
            </a:r>
            <a:br>
              <a:rPr lang="sk-SK" sz="2200" dirty="0" smtClean="0"/>
            </a:br>
            <a:r>
              <a:rPr lang="sk-SK" sz="2200" dirty="0" smtClean="0"/>
              <a:t>-Anamnéza: </a:t>
            </a:r>
            <a:r>
              <a:rPr lang="sk-SK" sz="2200" dirty="0" err="1" smtClean="0"/>
              <a:t>Nášľap</a:t>
            </a:r>
            <a:r>
              <a:rPr lang="sk-SK" sz="2200" dirty="0" smtClean="0"/>
              <a:t> v pätovej oblasti, bez krívania, bez </a:t>
            </a:r>
            <a:r>
              <a:rPr lang="sk-SK" sz="2200" dirty="0" err="1" smtClean="0"/>
              <a:t>alterácia</a:t>
            </a:r>
            <a:r>
              <a:rPr lang="sk-SK" sz="2200" dirty="0" smtClean="0"/>
              <a:t> celkového zdravotného stavu. </a:t>
            </a:r>
            <a:br>
              <a:rPr lang="sk-SK" sz="2200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Martin Boldizar\Desktop\fotokongres\prípady vetericyn\Vetericin\Tuareg\20130218_153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4572000" cy="34290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051720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18.2.2013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Martin Boldizar\Desktop\fotokongres\prípady vetericyn\Vetericin\Tuareg\20130220_19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926774" cy="2362200"/>
          </a:xfrm>
          <a:prstGeom prst="rect">
            <a:avLst/>
          </a:prstGeom>
          <a:noFill/>
        </p:spPr>
      </p:pic>
      <p:pic>
        <p:nvPicPr>
          <p:cNvPr id="6" name="Picture 3" descr="C:\Users\Martin Boldizar\Desktop\fotokongres\prípady vetericyn\Vetericin\Tuareg\20130224_155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3926774" cy="2362200"/>
          </a:xfrm>
          <a:prstGeom prst="rect">
            <a:avLst/>
          </a:prstGeom>
          <a:noFill/>
        </p:spPr>
      </p:pic>
      <p:pic>
        <p:nvPicPr>
          <p:cNvPr id="7" name="Picture 4" descr="C:\Users\Martin Boldizar\Desktop\fotokongres\prípady vetericyn\Vetericin\Tuareg\20130226_153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3886199" cy="2337792"/>
          </a:xfrm>
          <a:prstGeom prst="rect">
            <a:avLst/>
          </a:prstGeom>
          <a:noFill/>
        </p:spPr>
      </p:pic>
      <p:pic>
        <p:nvPicPr>
          <p:cNvPr id="8" name="Picture 5" descr="C:\Users\Martin Boldizar\Desktop\fotokongres\prípady vetericyn\Vetericin\Tuareg\20130303_1136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3886200" cy="2337793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539552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20.2.2013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932040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24.2.2013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67544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26.3.2013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148064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3.3.2013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in Boldizar\Disk Google\kyselina chlorna\Foto Wendigo\DSC_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349261" cy="417646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39552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27.6.2013</a:t>
            </a:r>
            <a:endParaRPr lang="sk-SK" dirty="0"/>
          </a:p>
        </p:txBody>
      </p:sp>
      <p:pic>
        <p:nvPicPr>
          <p:cNvPr id="1027" name="Picture 3" descr="C:\Users\Martin Boldizar\Disk Google\kyselina chlorna\Foto Wendigo\DSC_0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48680"/>
            <a:ext cx="2349261" cy="4176464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3275856" y="47971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5.7.2013</a:t>
            </a:r>
            <a:endParaRPr lang="sk-SK" dirty="0"/>
          </a:p>
        </p:txBody>
      </p:sp>
      <p:pic>
        <p:nvPicPr>
          <p:cNvPr id="1028" name="Picture 4" descr="C:\Users\Martin Boldizar\Disk Google\kyselina chlorna\Foto Wendigo\DSC_0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48680"/>
            <a:ext cx="2308758" cy="410445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6228184" y="47971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15.7.2013</a:t>
            </a:r>
            <a:endParaRPr lang="sk-SK" dirty="0"/>
          </a:p>
        </p:txBody>
      </p:sp>
      <p:pic>
        <p:nvPicPr>
          <p:cNvPr id="1029" name="Picture 5" descr="C:\Users\Martin Boldizar\Disk Google\kyselina chlorna\Foto Wendigo\DSC_1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04864"/>
            <a:ext cx="2506648" cy="4456262"/>
          </a:xfrm>
          <a:prstGeom prst="rect">
            <a:avLst/>
          </a:prstGeom>
          <a:noFill/>
        </p:spPr>
      </p:pic>
      <p:sp>
        <p:nvSpPr>
          <p:cNvPr id="12" name="BlokTextu 11"/>
          <p:cNvSpPr txBox="1"/>
          <p:nvPr/>
        </p:nvSpPr>
        <p:spPr>
          <a:xfrm>
            <a:off x="5868144" y="6093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22.7.2013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artin Boldizar\Disk Google\kyselina chlorna\Foto Wendigo\DSC_0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362632" cy="4200234"/>
          </a:xfrm>
          <a:prstGeom prst="rect">
            <a:avLst/>
          </a:prstGeom>
          <a:noFill/>
        </p:spPr>
      </p:pic>
      <p:pic>
        <p:nvPicPr>
          <p:cNvPr id="2051" name="Picture 3" descr="C:\Users\Martin Boldizar\Disk Google\kyselina chlorna\Foto Wendigo\DSC_08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20688"/>
            <a:ext cx="2475144" cy="4400256"/>
          </a:xfrm>
          <a:prstGeom prst="rect">
            <a:avLst/>
          </a:prstGeom>
          <a:noFill/>
        </p:spPr>
      </p:pic>
      <p:pic>
        <p:nvPicPr>
          <p:cNvPr id="2052" name="Picture 4" descr="C:\Users\Martin Boldizar\Disk Google\kyselina chlorna\Foto Wendigo\DSC_1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772816"/>
            <a:ext cx="2376264" cy="4224469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508104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22.7.2013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915816" y="52292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15.7.2013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67544" y="45091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5.7.2013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8206680" cy="1874639"/>
          </a:xfrm>
        </p:spPr>
        <p:txBody>
          <a:bodyPr>
            <a:normAutofit fontScale="90000"/>
          </a:bodyPr>
          <a:lstStyle/>
          <a:p>
            <a:pPr algn="l"/>
            <a:r>
              <a:rPr lang="sk-SK" sz="2000" dirty="0" smtClean="0"/>
              <a:t>- Kyselina </a:t>
            </a:r>
            <a:r>
              <a:rPr lang="sk-SK" sz="2000" dirty="0" err="1" smtClean="0"/>
              <a:t>chlórna</a:t>
            </a:r>
            <a:r>
              <a:rPr lang="sk-SK" sz="2000" dirty="0" smtClean="0"/>
              <a:t> nie je všeliek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- Výrazne však napomáha zjednodušiť priebeh ošetrenia </a:t>
            </a:r>
            <a:r>
              <a:rPr lang="sk-SK" sz="2000" dirty="0" err="1" smtClean="0"/>
              <a:t>vet</a:t>
            </a:r>
            <a:r>
              <a:rPr lang="sk-SK" sz="2000" dirty="0" smtClean="0"/>
              <a:t>. lekárovi ako aj majiteľovi.</a:t>
            </a:r>
            <a:br>
              <a:rPr lang="sk-SK" sz="2000" dirty="0" smtClean="0"/>
            </a:br>
            <a:r>
              <a:rPr lang="sk-SK" sz="2000" dirty="0" smtClean="0"/>
              <a:t>- Jednoduchá aplikácia, ľahko porozumiteľná.</a:t>
            </a:r>
            <a:br>
              <a:rPr lang="sk-SK" sz="2000" dirty="0" smtClean="0"/>
            </a:br>
            <a:r>
              <a:rPr lang="sk-SK" sz="2000" dirty="0" smtClean="0"/>
              <a:t>- Možnosť použitia jedného prípravku na dezinfekciu nástrojov, rúk, náradia a zároveň kože, rán, očí...(ústna dutina, pôrody, MRS)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>
                <a:solidFill>
                  <a:srgbClr val="FF0000"/>
                </a:solidFill>
              </a:rPr>
              <a:t>! </a:t>
            </a:r>
            <a:r>
              <a:rPr lang="sk-SK" sz="2000" dirty="0" smtClean="0"/>
              <a:t>Podmienky použitia </a:t>
            </a:r>
            <a:r>
              <a:rPr lang="sk-SK" sz="2000" dirty="0" smtClean="0">
                <a:solidFill>
                  <a:srgbClr val="FF0000"/>
                </a:solidFill>
              </a:rPr>
              <a:t>!</a:t>
            </a:r>
            <a:r>
              <a:rPr lang="sk-SK" sz="2000" dirty="0" smtClean="0"/>
              <a:t> – najlepšie funguje  vo forme fyziologicky  </a:t>
            </a:r>
            <a:r>
              <a:rPr lang="sk-SK" sz="2000" dirty="0" err="1" smtClean="0"/>
              <a:t>vybalancovaného</a:t>
            </a:r>
            <a:r>
              <a:rPr lang="sk-SK" sz="2000" dirty="0" smtClean="0"/>
              <a:t> 0.9% soľného roztoku pri pH 3,5 – 5.</a:t>
            </a:r>
            <a:br>
              <a:rPr lang="sk-SK" sz="2000" dirty="0" smtClean="0"/>
            </a:br>
            <a:r>
              <a:rPr lang="sk-SK" sz="2000" dirty="0" smtClean="0"/>
              <a:t>- Pri zmene pH dochádza k premene na vedľajšie produkty a tým sa výrazne znižuje samotná účinnosť </a:t>
            </a:r>
            <a:r>
              <a:rPr lang="sk-SK" sz="2000" dirty="0" err="1" smtClean="0"/>
              <a:t>HClO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> </a:t>
            </a:r>
            <a:r>
              <a:rPr lang="sk-SK" sz="2000" b="1" u="sng" dirty="0" smtClean="0"/>
              <a:t>Nutné držať v uzatvorenom obale a chrániť pred priamym denným svetlom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Frekvencia použitia výrazne ovplyvňuje dobu hojenia. Častejšie použitie v priebehu dňa je </a:t>
            </a:r>
            <a:r>
              <a:rPr lang="sk-SK" sz="2000" u="sng" dirty="0" smtClean="0"/>
              <a:t>účinnejšie</a:t>
            </a:r>
            <a:r>
              <a:rPr lang="sk-SK" sz="2000" dirty="0" smtClean="0"/>
              <a:t> ako aplikácia 2x denne.</a:t>
            </a:r>
            <a:br>
              <a:rPr lang="sk-SK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/>
          <a:lstStyle/>
          <a:p>
            <a:r>
              <a:rPr lang="cs-CZ" dirty="0" err="1" smtClean="0"/>
              <a:t>Ďakujem</a:t>
            </a:r>
            <a:r>
              <a:rPr lang="cs-CZ" dirty="0" smtClean="0"/>
              <a:t> za </a:t>
            </a:r>
            <a:r>
              <a:rPr lang="cs-CZ" dirty="0" err="1" smtClean="0"/>
              <a:t>pozornosť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 descr="C:\Users\Martin Boldizar\Desktop\fotokongres\prípady vetericyn\Vetericin\Revamil\Orosova\20130215_171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60125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13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4608512"/>
          </a:xfrm>
        </p:spPr>
        <p:txBody>
          <a:bodyPr>
            <a:normAutofit fontScale="90000"/>
          </a:bodyPr>
          <a:lstStyle/>
          <a:p>
            <a:pPr algn="l"/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3100" b="1" dirty="0" smtClean="0"/>
              <a:t>Kyselina </a:t>
            </a:r>
            <a:r>
              <a:rPr lang="cs-CZ" sz="3100" b="1" dirty="0" err="1" smtClean="0"/>
              <a:t>chlórna</a:t>
            </a: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- </a:t>
            </a:r>
            <a:r>
              <a:rPr lang="sk-SK" sz="3100" dirty="0" err="1" smtClean="0"/>
              <a:t>HClO</a:t>
            </a:r>
            <a:r>
              <a:rPr lang="sk-SK" sz="3100" dirty="0" smtClean="0"/>
              <a:t> – veľmi slabá kyselina</a:t>
            </a:r>
            <a:br>
              <a:rPr lang="sk-SK" sz="3100" dirty="0" smtClean="0"/>
            </a:br>
            <a:r>
              <a:rPr lang="sk-SK" sz="3100" dirty="0" smtClean="0"/>
              <a:t>- </a:t>
            </a:r>
            <a:r>
              <a:rPr lang="sk-SK" sz="3100" dirty="0" err="1" smtClean="0"/>
              <a:t>Chem</a:t>
            </a:r>
            <a:r>
              <a:rPr lang="sk-SK" sz="3100" dirty="0" smtClean="0"/>
              <a:t>. priemysel – oxidačné činidlo, bielidlo, dezinfekcia (</a:t>
            </a:r>
            <a:r>
              <a:rPr lang="sk-SK" sz="3100" dirty="0" err="1" smtClean="0"/>
              <a:t>NaClO</a:t>
            </a:r>
            <a:r>
              <a:rPr lang="sk-SK" sz="3100" dirty="0" smtClean="0"/>
              <a:t>)</a:t>
            </a:r>
            <a:br>
              <a:rPr lang="sk-SK" sz="3100" dirty="0" smtClean="0"/>
            </a:b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3100" dirty="0" smtClean="0"/>
              <a:t>- V biológii – významná anorganická zložka vrodenej imunity.</a:t>
            </a:r>
            <a:br>
              <a:rPr lang="sk-SK" sz="3100" dirty="0" smtClean="0"/>
            </a:b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3100" dirty="0" smtClean="0"/>
              <a:t>- </a:t>
            </a:r>
            <a:r>
              <a:rPr lang="sk-SK" sz="3200" dirty="0" smtClean="0"/>
              <a:t>Samotná kyselina </a:t>
            </a:r>
            <a:r>
              <a:rPr lang="sk-SK" sz="3200" dirty="0" err="1" smtClean="0"/>
              <a:t>chlórna</a:t>
            </a:r>
            <a:r>
              <a:rPr lang="sk-SK" sz="3200" dirty="0" smtClean="0"/>
              <a:t> </a:t>
            </a:r>
            <a:r>
              <a:rPr lang="sk-SK" sz="3200" dirty="0" err="1" smtClean="0"/>
              <a:t>HClO</a:t>
            </a:r>
            <a:r>
              <a:rPr lang="sk-SK" sz="3200" dirty="0" smtClean="0"/>
              <a:t> vzniká v aktivovaných </a:t>
            </a:r>
            <a:r>
              <a:rPr lang="sk-SK" sz="3200" dirty="0" err="1" smtClean="0"/>
              <a:t>neutrofiloch</a:t>
            </a:r>
            <a:r>
              <a:rPr lang="sk-SK" sz="3200" dirty="0" smtClean="0"/>
              <a:t>. </a:t>
            </a:r>
            <a:r>
              <a:rPr lang="sk-SK" sz="3100" dirty="0" smtClean="0"/>
              <a:t/>
            </a:r>
            <a:br>
              <a:rPr lang="sk-SK" sz="3100" dirty="0" smtClean="0"/>
            </a:br>
            <a:endParaRPr lang="cs-CZ" sz="31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264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62664" cy="4968551"/>
          </a:xfrm>
        </p:spPr>
        <p:txBody>
          <a:bodyPr>
            <a:normAutofit/>
          </a:bodyPr>
          <a:lstStyle/>
          <a:p>
            <a:pPr algn="l"/>
            <a:r>
              <a:rPr lang="sk-SK" sz="2000" b="1" dirty="0" smtClean="0"/>
              <a:t>Kyselina </a:t>
            </a:r>
            <a:r>
              <a:rPr lang="sk-SK" sz="2000" b="1" dirty="0" err="1" smtClean="0"/>
              <a:t>Chlórna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- Jedna z vlastností imunitného systému je schopnosť spustiť efektívnu reakciu voči patogénom prostredníctvom vysoko reaktívnych substancií. 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- </a:t>
            </a:r>
            <a:r>
              <a:rPr lang="sk-SK" sz="2000" dirty="0" err="1" smtClean="0"/>
              <a:t>Prekurzorom</a:t>
            </a:r>
            <a:r>
              <a:rPr lang="sk-SK" sz="2000" dirty="0" smtClean="0"/>
              <a:t> týchto kyslíkovo reaktívnych foriem (ROS) je O2, ktorý je uvoľňovaný bunkami imunity – </a:t>
            </a:r>
            <a:r>
              <a:rPr lang="sk-SK" sz="2000" dirty="0" err="1" smtClean="0"/>
              <a:t>neutrofyly</a:t>
            </a:r>
            <a:r>
              <a:rPr lang="sk-SK" sz="2000" dirty="0" smtClean="0"/>
              <a:t>, </a:t>
            </a:r>
            <a:r>
              <a:rPr lang="sk-SK" sz="2000" dirty="0" err="1" smtClean="0"/>
              <a:t>eosinofyly</a:t>
            </a:r>
            <a:r>
              <a:rPr lang="sk-SK" sz="2000" dirty="0" smtClean="0"/>
              <a:t>, </a:t>
            </a:r>
            <a:r>
              <a:rPr lang="sk-SK" sz="2000" dirty="0" err="1" smtClean="0"/>
              <a:t>mononukleárne</a:t>
            </a:r>
            <a:r>
              <a:rPr lang="sk-SK" sz="2000" dirty="0" smtClean="0"/>
              <a:t> </a:t>
            </a:r>
            <a:r>
              <a:rPr lang="sk-SK" sz="2000" dirty="0" err="1" smtClean="0"/>
              <a:t>fagocyty</a:t>
            </a:r>
            <a:r>
              <a:rPr lang="sk-SK" sz="2000" dirty="0" smtClean="0"/>
              <a:t> a B – </a:t>
            </a:r>
            <a:r>
              <a:rPr lang="sk-SK" sz="2000" dirty="0" err="1" smtClean="0"/>
              <a:t>lymfocyty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-  Produkcia ROS je sprevádzaná výrazným zvýšením spotreby kyslíka v procese, ktorý sa nazýva oxidačné vzplanutie. Hlavný enzým, ktorý je zodpovedný za vznik ROS je enzým </a:t>
            </a:r>
            <a:r>
              <a:rPr lang="sk-SK" sz="2000" dirty="0" err="1" smtClean="0"/>
              <a:t>mitochondriálnej</a:t>
            </a:r>
            <a:r>
              <a:rPr lang="sk-SK" sz="2000" dirty="0" smtClean="0"/>
              <a:t> membrány – NADPH </a:t>
            </a:r>
            <a:r>
              <a:rPr lang="sk-SK" sz="2000" dirty="0" err="1" smtClean="0"/>
              <a:t>oxidáza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52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861048"/>
            <a:ext cx="7848872" cy="18002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sk-SK" sz="2000" dirty="0" err="1" smtClean="0"/>
              <a:t>Neutrofyly</a:t>
            </a:r>
            <a:r>
              <a:rPr lang="sk-SK" sz="2000" dirty="0" smtClean="0"/>
              <a:t>  </a:t>
            </a:r>
            <a:r>
              <a:rPr lang="sk-SK" sz="2000" dirty="0" err="1" smtClean="0"/>
              <a:t>utilizujú</a:t>
            </a:r>
            <a:r>
              <a:rPr lang="sk-SK" sz="2000" dirty="0" smtClean="0"/>
              <a:t> O2, ktorý premenia pomocou </a:t>
            </a:r>
            <a:r>
              <a:rPr lang="sk-SK" sz="2000" dirty="0" err="1" smtClean="0"/>
              <a:t>NADPHoxidázy</a:t>
            </a:r>
            <a:r>
              <a:rPr lang="sk-SK" sz="2000" dirty="0" smtClean="0"/>
              <a:t> na H2O2. Následne  enzým </a:t>
            </a:r>
            <a:r>
              <a:rPr lang="sk-SK" sz="2000" dirty="0" err="1" smtClean="0"/>
              <a:t>myeloperoxidáza</a:t>
            </a:r>
            <a:r>
              <a:rPr lang="sk-SK" sz="2000" dirty="0" smtClean="0"/>
              <a:t>, ktorá sa nachádza v tzv. </a:t>
            </a:r>
            <a:r>
              <a:rPr lang="sk-SK" sz="2000" dirty="0" err="1" smtClean="0"/>
              <a:t>azurofilných</a:t>
            </a:r>
            <a:r>
              <a:rPr lang="sk-SK" sz="2000" dirty="0" smtClean="0"/>
              <a:t> granulách   ( primárne granule ) </a:t>
            </a:r>
            <a:r>
              <a:rPr lang="sk-SK" sz="2000" dirty="0" err="1" smtClean="0"/>
              <a:t>katalyzuje</a:t>
            </a:r>
            <a:r>
              <a:rPr lang="sk-SK" sz="2000" dirty="0" smtClean="0"/>
              <a:t> reakciu medzi H2O2 a </a:t>
            </a:r>
            <a:r>
              <a:rPr lang="sk-SK" sz="2000" dirty="0" err="1" smtClean="0"/>
              <a:t>Cl</a:t>
            </a:r>
            <a:r>
              <a:rPr lang="sk-SK" sz="2000" dirty="0" smtClean="0"/>
              <a:t> z bunkovej tekutiny za vzniku </a:t>
            </a:r>
            <a:r>
              <a:rPr lang="sk-SK" sz="2000" dirty="0" err="1" smtClean="0"/>
              <a:t>HClO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1800" dirty="0" smtClean="0"/>
              <a:t> Jej pôsobením dochádza k oxidačným stratám v membránach patogénov ako následok ireverzibilnej reakcie </a:t>
            </a:r>
            <a:r>
              <a:rPr lang="sk-SK" sz="1800" dirty="0" err="1" smtClean="0"/>
              <a:t>HClO</a:t>
            </a:r>
            <a:r>
              <a:rPr lang="sk-SK" sz="1800" dirty="0" smtClean="0"/>
              <a:t> s membránovými enzýmami  ako aj </a:t>
            </a:r>
            <a:r>
              <a:rPr lang="sk-SK" sz="1800" dirty="0" err="1" smtClean="0"/>
              <a:t>štruktuálnymi</a:t>
            </a:r>
            <a:r>
              <a:rPr lang="sk-SK" sz="1800" dirty="0" smtClean="0"/>
              <a:t> proteínmi, čím sa navodí smrť bunky. 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88641"/>
            <a:ext cx="490246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puricore.com/images/invadepathoge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3275082" cy="266429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23528" y="328498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Wang</a:t>
            </a:r>
            <a:r>
              <a:rPr lang="sk-SK" sz="1200" dirty="0" smtClean="0"/>
              <a:t> L. a </a:t>
            </a:r>
            <a:r>
              <a:rPr lang="sk-SK" sz="1200" dirty="0" err="1" smtClean="0"/>
              <a:t>kol</a:t>
            </a:r>
            <a:endParaRPr lang="sk-SK" sz="1200" dirty="0"/>
          </a:p>
        </p:txBody>
      </p:sp>
      <p:sp>
        <p:nvSpPr>
          <p:cNvPr id="8" name="BlokTextu 7"/>
          <p:cNvSpPr txBox="1"/>
          <p:nvPr/>
        </p:nvSpPr>
        <p:spPr>
          <a:xfrm>
            <a:off x="5652120" y="321297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/>
              <a:t>Puricore.com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xmlns="" val="343771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62664" cy="2378695"/>
          </a:xfrm>
        </p:spPr>
        <p:txBody>
          <a:bodyPr>
            <a:normAutofit fontScale="90000"/>
          </a:bodyPr>
          <a:lstStyle/>
          <a:p>
            <a:pPr algn="l"/>
            <a:r>
              <a:rPr lang="sk-SK" sz="2200" b="1" dirty="0" smtClean="0"/>
              <a:t>Kyselina </a:t>
            </a:r>
            <a:r>
              <a:rPr lang="sk-SK" sz="2200" b="1" dirty="0" err="1" smtClean="0"/>
              <a:t>chlórna</a:t>
            </a:r>
            <a:r>
              <a:rPr lang="sk-SK" sz="2200" b="1" dirty="0" smtClean="0"/>
              <a:t/>
            </a:r>
            <a:br>
              <a:rPr lang="sk-SK" sz="2200" b="1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- Výskumy stále prebiehajú</a:t>
            </a:r>
            <a:br>
              <a:rPr lang="sk-SK" sz="2200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- Nie je registrovaná ako liek – potrebné štúdie</a:t>
            </a:r>
            <a:br>
              <a:rPr lang="sk-SK" sz="2200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- Komerčne vyrábaná - Dostupná aj u nás</a:t>
            </a: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11" descr="http://ww1.prweb.com/prfiles/2011/01/31/8104406/Vetericyn_Pro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592288" cy="2003132"/>
          </a:xfrm>
          <a:prstGeom prst="rect">
            <a:avLst/>
          </a:prstGeom>
          <a:noFill/>
        </p:spPr>
      </p:pic>
      <p:pic>
        <p:nvPicPr>
          <p:cNvPr id="10242" name="Picture 2" descr="http://files.dancemedia.com/grocery/2014%20PB%20for%20Web/F_Veteric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12976"/>
            <a:ext cx="4912321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65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6" cy="1872208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b="1" dirty="0" smtClean="0"/>
              <a:t>POUŽITIE :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- </a:t>
            </a:r>
            <a:r>
              <a:rPr lang="cs-CZ" sz="2000" dirty="0" err="1" smtClean="0"/>
              <a:t>Dermatológia</a:t>
            </a:r>
            <a:r>
              <a:rPr lang="cs-CZ" sz="2000" dirty="0" smtClean="0"/>
              <a:t> : Vysoká </a:t>
            </a:r>
            <a:r>
              <a:rPr lang="cs-CZ" sz="2000" dirty="0" err="1" smtClean="0"/>
              <a:t>účinnosť</a:t>
            </a:r>
            <a:r>
              <a:rPr lang="cs-CZ" sz="2000" dirty="0" smtClean="0"/>
              <a:t>, </a:t>
            </a:r>
            <a:r>
              <a:rPr lang="cs-CZ" sz="2000" dirty="0" err="1" smtClean="0"/>
              <a:t>viditeľné</a:t>
            </a:r>
            <a:r>
              <a:rPr lang="cs-CZ" sz="2000" dirty="0" smtClean="0"/>
              <a:t> </a:t>
            </a:r>
            <a:r>
              <a:rPr lang="cs-CZ" sz="2000" dirty="0" err="1" smtClean="0"/>
              <a:t>rozdiely</a:t>
            </a:r>
            <a:r>
              <a:rPr lang="cs-CZ" sz="2000" dirty="0" smtClean="0"/>
              <a:t> v </a:t>
            </a:r>
            <a:r>
              <a:rPr lang="cs-CZ" sz="2000" dirty="0" err="1" smtClean="0"/>
              <a:t>priebehu</a:t>
            </a:r>
            <a:r>
              <a:rPr lang="cs-CZ" sz="2000" dirty="0" smtClean="0"/>
              <a:t> </a:t>
            </a:r>
            <a:r>
              <a:rPr lang="cs-CZ" sz="2000" dirty="0" err="1" smtClean="0"/>
              <a:t>niekoľkých</a:t>
            </a:r>
            <a:r>
              <a:rPr lang="cs-CZ" sz="2000" dirty="0" smtClean="0"/>
              <a:t> dní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Otitis </a:t>
            </a:r>
            <a:r>
              <a:rPr lang="cs-CZ" sz="2000" dirty="0" err="1" smtClean="0"/>
              <a:t>externa</a:t>
            </a:r>
            <a:r>
              <a:rPr lang="cs-CZ" sz="2000" dirty="0" smtClean="0"/>
              <a:t> </a:t>
            </a:r>
            <a:r>
              <a:rPr lang="cs-CZ" sz="2000" dirty="0" err="1" smtClean="0"/>
              <a:t>et</a:t>
            </a:r>
            <a:r>
              <a:rPr lang="cs-CZ" sz="2000" dirty="0" smtClean="0"/>
              <a:t> interna : - v </a:t>
            </a:r>
            <a:r>
              <a:rPr lang="cs-CZ" sz="2000" dirty="0" err="1" smtClean="0"/>
              <a:t>prípadoch</a:t>
            </a:r>
            <a:r>
              <a:rPr lang="cs-CZ" sz="2000" dirty="0" smtClean="0"/>
              <a:t> </a:t>
            </a:r>
            <a:r>
              <a:rPr lang="cs-CZ" sz="2000" dirty="0" err="1" smtClean="0"/>
              <a:t>akútnych</a:t>
            </a:r>
            <a:r>
              <a:rPr lang="cs-CZ" sz="2000" dirty="0" smtClean="0"/>
              <a:t> </a:t>
            </a:r>
            <a:r>
              <a:rPr lang="cs-CZ" sz="2000" dirty="0" err="1" smtClean="0"/>
              <a:t>alebo</a:t>
            </a:r>
            <a:r>
              <a:rPr lang="cs-CZ" sz="2000" dirty="0" smtClean="0"/>
              <a:t> chronických </a:t>
            </a:r>
            <a:r>
              <a:rPr lang="cs-CZ" sz="2000" dirty="0" err="1" smtClean="0"/>
              <a:t>otitíd</a:t>
            </a:r>
            <a:r>
              <a:rPr lang="cs-CZ" sz="2000" dirty="0" smtClean="0"/>
              <a:t>, </a:t>
            </a:r>
            <a:r>
              <a:rPr lang="cs-CZ" sz="2000" dirty="0" err="1" smtClean="0"/>
              <a:t>počas</a:t>
            </a:r>
            <a:r>
              <a:rPr lang="cs-CZ" sz="2000" dirty="0" smtClean="0"/>
              <a:t> doby </a:t>
            </a:r>
            <a:r>
              <a:rPr lang="cs-CZ" sz="2000" dirty="0" err="1" smtClean="0"/>
              <a:t>stanovovania</a:t>
            </a:r>
            <a:r>
              <a:rPr lang="cs-CZ" sz="2000" dirty="0" smtClean="0"/>
              <a:t> citlivosti baktérii, v </a:t>
            </a:r>
            <a:r>
              <a:rPr lang="cs-CZ" sz="2000" dirty="0" err="1" smtClean="0"/>
              <a:t>prípadoch</a:t>
            </a:r>
            <a:r>
              <a:rPr lang="cs-CZ" sz="2000" dirty="0" smtClean="0"/>
              <a:t> </a:t>
            </a:r>
            <a:r>
              <a:rPr lang="cs-CZ" sz="2000" dirty="0" err="1" smtClean="0"/>
              <a:t>poškodenia</a:t>
            </a:r>
            <a:r>
              <a:rPr lang="cs-CZ" sz="2000" dirty="0" smtClean="0"/>
              <a:t> </a:t>
            </a:r>
            <a:r>
              <a:rPr lang="cs-CZ" sz="2000" dirty="0" err="1" smtClean="0"/>
              <a:t>bubienka</a:t>
            </a:r>
            <a:r>
              <a:rPr lang="cs-CZ" sz="2000" dirty="0" smtClean="0"/>
              <a:t>….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Výplach </a:t>
            </a:r>
            <a:r>
              <a:rPr lang="cs-CZ" sz="2000" dirty="0" err="1" smtClean="0"/>
              <a:t>paraanálnych</a:t>
            </a:r>
            <a:r>
              <a:rPr lang="cs-CZ" sz="2000" dirty="0" smtClean="0"/>
              <a:t> </a:t>
            </a:r>
            <a:r>
              <a:rPr lang="cs-CZ" sz="2000" dirty="0" err="1" smtClean="0"/>
              <a:t>vačkov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Martin Boldizar\Disk Google\kyselina chlorna\fotky\prvý den aplikac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3528392" cy="2646294"/>
          </a:xfrm>
          <a:prstGeom prst="rect">
            <a:avLst/>
          </a:prstGeom>
          <a:noFill/>
        </p:spPr>
      </p:pic>
      <p:pic>
        <p:nvPicPr>
          <p:cNvPr id="1027" name="Picture 3" descr="C:\Users\Martin Boldizar\Disk Google\kyselina chlorna\fotky\po 14 dno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259228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31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>
            <a:normAutofit/>
          </a:bodyPr>
          <a:lstStyle/>
          <a:p>
            <a:pPr algn="l"/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D:\Dokumenty\BlueTooth\2013-01-26 17.42.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2819400" cy="3759200"/>
          </a:xfrm>
          <a:prstGeom prst="rect">
            <a:avLst/>
          </a:prstGeom>
          <a:noFill/>
        </p:spPr>
      </p:pic>
      <p:pic>
        <p:nvPicPr>
          <p:cNvPr id="6" name="Picture 3" descr="D:\Dokumenty\BlueTooth\2013-02-04 11.03.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24744"/>
            <a:ext cx="2800350" cy="37338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403648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26.1.2013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076056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6.2.2013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331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42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3" descr="C:\Users\Martin Boldizar\Desktop\fotokongres\prípady vetericyn\Vetericin\DedoStehno\20130131_15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764704"/>
            <a:ext cx="3830452" cy="2304256"/>
          </a:xfrm>
          <a:prstGeom prst="rect">
            <a:avLst/>
          </a:prstGeom>
          <a:noFill/>
        </p:spPr>
      </p:pic>
      <p:pic>
        <p:nvPicPr>
          <p:cNvPr id="6" name="Picture 6" descr="C:\Users\Martin Boldizar\Desktop\fotokongres\prípady vetericyn\Vetericin\DedoStehno\20130226_172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960440" cy="2382452"/>
          </a:xfrm>
          <a:prstGeom prst="rect">
            <a:avLst/>
          </a:prstGeom>
          <a:noFill/>
        </p:spPr>
      </p:pic>
      <p:pic>
        <p:nvPicPr>
          <p:cNvPr id="7" name="Picture 1" descr="D:\Dokumenty\BlueTooth\20130529_175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888432" cy="2339135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2411760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31.3.2013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26.2.2013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076056" y="6093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29.5.2013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3319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144000" cy="685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b="1" dirty="0" smtClean="0"/>
              <a:t>RANY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Pacient č.: </a:t>
            </a:r>
            <a:br>
              <a:rPr lang="cs-CZ" sz="2000" dirty="0" smtClean="0"/>
            </a:br>
            <a:r>
              <a:rPr lang="cs-CZ" sz="2000" dirty="0" err="1" smtClean="0"/>
              <a:t>Eq</a:t>
            </a:r>
            <a:r>
              <a:rPr lang="cs-CZ" sz="2000" dirty="0" smtClean="0"/>
              <a:t>, </a:t>
            </a:r>
            <a:r>
              <a:rPr lang="cs-CZ" sz="2000" dirty="0" err="1" smtClean="0"/>
              <a:t>žrebec</a:t>
            </a:r>
            <a:r>
              <a:rPr lang="cs-CZ" sz="2000" dirty="0" smtClean="0"/>
              <a:t>, </a:t>
            </a:r>
            <a:r>
              <a:rPr lang="cs-CZ" sz="2000" dirty="0" err="1" smtClean="0"/>
              <a:t>Holštínsky</a:t>
            </a:r>
            <a:r>
              <a:rPr lang="cs-CZ" sz="2000" dirty="0" smtClean="0"/>
              <a:t> </a:t>
            </a:r>
            <a:r>
              <a:rPr lang="cs-CZ" sz="2000" dirty="0" err="1" smtClean="0"/>
              <a:t>kôň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sk-SK" sz="2000" dirty="0" smtClean="0"/>
              <a:t>Anamnéza: Rezná rana v oblasti spodného viečka ľavého oka. </a:t>
            </a:r>
            <a:br>
              <a:rPr lang="sk-SK" sz="2000" dirty="0" smtClean="0"/>
            </a:br>
            <a:r>
              <a:rPr lang="sk-SK" sz="2000" dirty="0" smtClean="0"/>
              <a:t>Štandardné chirurgické ošetrenie rany + primárny uzáver rany</a:t>
            </a:r>
            <a:br>
              <a:rPr lang="sk-SK" sz="2000" dirty="0" smtClean="0"/>
            </a:b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3" descr="C:\Users\Martin Boldizar\Desktop\fotokongres\prípady vetericyn\Vetericin\DedoOko\20130218_17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3950154" cy="2376264"/>
          </a:xfrm>
          <a:prstGeom prst="rect">
            <a:avLst/>
          </a:prstGeom>
          <a:noFill/>
        </p:spPr>
      </p:pic>
      <p:pic>
        <p:nvPicPr>
          <p:cNvPr id="6" name="Picture 5" descr="C:\Users\Martin Boldizar\Desktop\fotokongres\prípady vetericyn\Vetericin\DedoOko\20130221_1054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708920"/>
            <a:ext cx="3923928" cy="236048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827584" y="530120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18.2.2013</a:t>
            </a:r>
            <a:endParaRPr lang="sk-SK" sz="1600" dirty="0"/>
          </a:p>
        </p:txBody>
      </p:sp>
      <p:sp>
        <p:nvSpPr>
          <p:cNvPr id="8" name="BlokTextu 7"/>
          <p:cNvSpPr txBox="1"/>
          <p:nvPr/>
        </p:nvSpPr>
        <p:spPr>
          <a:xfrm>
            <a:off x="7308304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220072" y="515719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21.2.2013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xmlns="" val="329512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114</Words>
  <Application>Microsoft Office PowerPoint</Application>
  <PresentationFormat>Prezentácia na obrazovke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Motiv systému Office</vt:lpstr>
      <vt:lpstr>Použitie kyseliny chlórnej              v každodennej praxi</vt:lpstr>
      <vt:lpstr>   Kyselina chlórna   - HClO – veľmi slabá kyselina - Chem. priemysel – oxidačné činidlo, bielidlo, dezinfekcia (NaClO)  - V biológii – významná anorganická zložka vrodenej imunity.  - Samotná kyselina chlórna HClO vzniká v aktivovaných neutrofiloch.  </vt:lpstr>
      <vt:lpstr>Kyselina Chlórna  - Jedna z vlastností imunitného systému je schopnosť spustiť efektívnu reakciu voči patogénom prostredníctvom vysoko reaktívnych substancií.   - Prekurzorom týchto kyslíkovo reaktívnych foriem (ROS) je O2, ktorý je uvoľňovaný bunkami imunity – neutrofyly, eosinofyly, mononukleárne fagocyty a B – lymfocyty.  -  Produkcia ROS je sprevádzaná výrazným zvýšením spotreby kyslíka v procese, ktorý sa nazýva oxidačné vzplanutie. Hlavný enzým, ktorý je zodpovedný za vznik ROS je enzým mitochondriálnej membrány – NADPH oxidáza.   </vt:lpstr>
      <vt:lpstr>Neutrofyly  utilizujú O2, ktorý premenia pomocou NADPHoxidázy na H2O2. Následne  enzým myeloperoxidáza, ktorá sa nachádza v tzv. azurofilných granulách   ( primárne granule ) katalyzuje reakciu medzi H2O2 a Cl z bunkovej tekutiny za vzniku HClO.  Jej pôsobením dochádza k oxidačným stratám v membránach patogénov ako následok ireverzibilnej reakcie HClO s membránovými enzýmami  ako aj štruktuálnymi proteínmi, čím sa navodí smrť bunky. </vt:lpstr>
      <vt:lpstr>Kyselina chlórna  - Výskumy stále prebiehajú  - Nie je registrovaná ako liek – potrebné štúdie  - Komerčne vyrábaná - Dostupná aj u nás</vt:lpstr>
      <vt:lpstr>POUŽITIE :  - Dermatológia : Vysoká účinnosť, viditeľné rozdiely v priebehu niekoľkých dní    Otitis externa et interna : - v prípadoch akútnych alebo chronických otitíd, počas doby stanovovania citlivosti baktérii, v prípadoch poškodenia bubienka….  Výplach paraanálnych vačkov     </vt:lpstr>
      <vt:lpstr>Snímka 7</vt:lpstr>
      <vt:lpstr>Snímka 8</vt:lpstr>
      <vt:lpstr>RANY  Pacient č.:  Eq, žrebec, Holštínsky kôň Anamnéza: Rezná rana v oblasti spodného viečka ľavého oka.  Štandardné chirurgické ošetrenie rany + primárny uzáver rany </vt:lpstr>
      <vt:lpstr>Snímka 10</vt:lpstr>
      <vt:lpstr>Snímka 11</vt:lpstr>
      <vt:lpstr>-Eq, Pacient č.4, 5r., valach, ST -Anamnéza: Nášľap v pätovej oblasti, bez krívania, bez alterácia celkového zdravotného stavu.    </vt:lpstr>
      <vt:lpstr>Snímka 13</vt:lpstr>
      <vt:lpstr>Snímka 14</vt:lpstr>
      <vt:lpstr>Snímka 15</vt:lpstr>
      <vt:lpstr>- Kyselina chlórna nie je všeliek  - Výrazne však napomáha zjednodušiť priebeh ošetrenia vet. lekárovi ako aj majiteľovi. - Jednoduchá aplikácia, ľahko porozumiteľná. - Možnosť použitia jedného prípravku na dezinfekciu nástrojov, rúk, náradia a zároveň kože, rán, očí...(ústna dutina, pôrody, MRS)  ! Podmienky použitia ! – najlepšie funguje  vo forme fyziologicky  vybalancovaného 0.9% soľného roztoku pri pH 3,5 – 5. - Pri zmene pH dochádza k premene na vedľajšie produkty a tým sa výrazne znižuje samotná účinnosť HClO.  Nutné držať v uzatvorenom obale a chrániť pred priamym denným svetlom Frekvencia použitia výrazne ovplyvňuje dobu hojenia. Častejšie použitie v priebehu dňa je účinnejšie ako aplikácia 2x denne. 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vmest2</dc:creator>
  <cp:lastModifiedBy>Martin Boldizar</cp:lastModifiedBy>
  <cp:revision>55</cp:revision>
  <dcterms:created xsi:type="dcterms:W3CDTF">2015-04-29T14:21:41Z</dcterms:created>
  <dcterms:modified xsi:type="dcterms:W3CDTF">2015-05-22T12:21:59Z</dcterms:modified>
</cp:coreProperties>
</file>